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61" r:id="rId5"/>
  </p:sldMasterIdLst>
  <p:notesMasterIdLst>
    <p:notesMasterId r:id="rId20"/>
  </p:notesMasterIdLst>
  <p:sldIdLst>
    <p:sldId id="256" r:id="rId6"/>
    <p:sldId id="258" r:id="rId7"/>
    <p:sldId id="261" r:id="rId8"/>
    <p:sldId id="262" r:id="rId9"/>
    <p:sldId id="263" r:id="rId10"/>
    <p:sldId id="264" r:id="rId11"/>
    <p:sldId id="265" r:id="rId12"/>
    <p:sldId id="266" r:id="rId13"/>
    <p:sldId id="267" r:id="rId14"/>
    <p:sldId id="269" r:id="rId15"/>
    <p:sldId id="259" r:id="rId16"/>
    <p:sldId id="257" r:id="rId17"/>
    <p:sldId id="271" r:id="rId18"/>
    <p:sldId id="270"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47FF"/>
    <a:srgbClr val="7C47FF"/>
    <a:srgbClr val="00AACC"/>
    <a:srgbClr val="FE9202"/>
    <a:srgbClr val="58004E"/>
    <a:srgbClr val="800080"/>
    <a:srgbClr val="CC0099"/>
    <a:srgbClr val="1D3A00"/>
    <a:srgbClr val="5EEC3C"/>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08F8DC-08C7-9383-35CD-69019FC347F5}" v="10" dt="2020-03-18T06:21:18.1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926" autoAdjust="0"/>
  </p:normalViewPr>
  <p:slideViewPr>
    <p:cSldViewPr>
      <p:cViewPr varScale="1">
        <p:scale>
          <a:sx n="65" d="100"/>
          <a:sy n="65" d="100"/>
        </p:scale>
        <p:origin x="1452" y="48"/>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11/13/2022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online session introduced Guides to the Space create-a-challenge badge and got them started on some activities.</a:t>
            </a:r>
          </a:p>
        </p:txBody>
      </p:sp>
      <p:sp>
        <p:nvSpPr>
          <p:cNvPr id="4" name="Slide Number Placeholder 3"/>
          <p:cNvSpPr>
            <a:spLocks noGrp="1"/>
          </p:cNvSpPr>
          <p:nvPr>
            <p:ph type="sldNum" sz="quarter" idx="5"/>
          </p:nvPr>
        </p:nvSpPr>
        <p:spPr/>
        <p:txBody>
          <a:bodyPr/>
          <a:lstStyle/>
          <a:p>
            <a:fld id="{AF533E96-F078-4B3D-A8F4-F1AF21EBC357}" type="slidenum">
              <a:rPr lang="en-US" smtClean="0"/>
              <a:t>1</a:t>
            </a:fld>
            <a:endParaRPr lang="en-US"/>
          </a:p>
        </p:txBody>
      </p:sp>
    </p:spTree>
    <p:extLst>
      <p:ext uri="{BB962C8B-B14F-4D97-AF65-F5344CB8AC3E}">
        <p14:creationId xmlns:p14="http://schemas.microsoft.com/office/powerpoint/2010/main" val="302490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Guides were asked to dress up. Get them to turn their webcams on and show how they dressed for session.</a:t>
            </a:r>
          </a:p>
        </p:txBody>
      </p:sp>
      <p:sp>
        <p:nvSpPr>
          <p:cNvPr id="4" name="Slide Number Placeholder 3"/>
          <p:cNvSpPr>
            <a:spLocks noGrp="1"/>
          </p:cNvSpPr>
          <p:nvPr>
            <p:ph type="sldNum" sz="quarter" idx="5"/>
          </p:nvPr>
        </p:nvSpPr>
        <p:spPr/>
        <p:txBody>
          <a:bodyPr/>
          <a:lstStyle/>
          <a:p>
            <a:fld id="{AF533E96-F078-4B3D-A8F4-F1AF21EBC357}" type="slidenum">
              <a:rPr lang="en-US" smtClean="0"/>
              <a:t>2</a:t>
            </a:fld>
            <a:endParaRPr lang="en-US"/>
          </a:p>
        </p:txBody>
      </p:sp>
    </p:spTree>
    <p:extLst>
      <p:ext uri="{BB962C8B-B14F-4D97-AF65-F5344CB8AC3E}">
        <p14:creationId xmlns:p14="http://schemas.microsoft.com/office/powerpoint/2010/main" val="1633977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had a senior Guide present some research she did about the Solar System – she sent in this PowerPoint before the session and then spoke to the presentation during the session. </a:t>
            </a:r>
          </a:p>
        </p:txBody>
      </p:sp>
      <p:sp>
        <p:nvSpPr>
          <p:cNvPr id="4" name="Slide Number Placeholder 3"/>
          <p:cNvSpPr>
            <a:spLocks noGrp="1"/>
          </p:cNvSpPr>
          <p:nvPr>
            <p:ph type="sldNum" sz="quarter" idx="5"/>
          </p:nvPr>
        </p:nvSpPr>
        <p:spPr/>
        <p:txBody>
          <a:bodyPr/>
          <a:lstStyle/>
          <a:p>
            <a:fld id="{AF533E96-F078-4B3D-A8F4-F1AF21EBC357}" type="slidenum">
              <a:rPr lang="en-US" smtClean="0"/>
              <a:t>3</a:t>
            </a:fld>
            <a:endParaRPr lang="en-US"/>
          </a:p>
        </p:txBody>
      </p:sp>
    </p:spTree>
    <p:extLst>
      <p:ext uri="{BB962C8B-B14F-4D97-AF65-F5344CB8AC3E}">
        <p14:creationId xmlns:p14="http://schemas.microsoft.com/office/powerpoint/2010/main" val="258077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Each question is shown one at a time and Guides type in the chat box on Zoom the answers. The leader then shows the answer once everyone has had a go. You  could also just get girls to call in their answers.</a:t>
            </a:r>
          </a:p>
        </p:txBody>
      </p:sp>
      <p:sp>
        <p:nvSpPr>
          <p:cNvPr id="4" name="Slide Number Placeholder 3"/>
          <p:cNvSpPr>
            <a:spLocks noGrp="1"/>
          </p:cNvSpPr>
          <p:nvPr>
            <p:ph type="sldNum" sz="quarter" idx="5"/>
          </p:nvPr>
        </p:nvSpPr>
        <p:spPr/>
        <p:txBody>
          <a:bodyPr/>
          <a:lstStyle/>
          <a:p>
            <a:fld id="{AF533E96-F078-4B3D-A8F4-F1AF21EBC357}" type="slidenum">
              <a:rPr lang="en-US" smtClean="0"/>
              <a:t>10</a:t>
            </a:fld>
            <a:endParaRPr lang="en-US"/>
          </a:p>
        </p:txBody>
      </p:sp>
    </p:spTree>
    <p:extLst>
      <p:ext uri="{BB962C8B-B14F-4D97-AF65-F5344CB8AC3E}">
        <p14:creationId xmlns:p14="http://schemas.microsoft.com/office/powerpoint/2010/main" val="1701024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Guides use pen and paper at home to tackle the challenge. They then use the webcam to share their drawings and we discuss what they drew.</a:t>
            </a:r>
          </a:p>
        </p:txBody>
      </p:sp>
      <p:sp>
        <p:nvSpPr>
          <p:cNvPr id="4" name="Slide Number Placeholder 3"/>
          <p:cNvSpPr>
            <a:spLocks noGrp="1"/>
          </p:cNvSpPr>
          <p:nvPr>
            <p:ph type="sldNum" sz="quarter" idx="5"/>
          </p:nvPr>
        </p:nvSpPr>
        <p:spPr/>
        <p:txBody>
          <a:bodyPr/>
          <a:lstStyle/>
          <a:p>
            <a:fld id="{AF533E96-F078-4B3D-A8F4-F1AF21EBC357}" type="slidenum">
              <a:rPr lang="en-US" smtClean="0"/>
              <a:t>11</a:t>
            </a:fld>
            <a:endParaRPr lang="en-US"/>
          </a:p>
        </p:txBody>
      </p:sp>
    </p:spTree>
    <p:extLst>
      <p:ext uri="{BB962C8B-B14F-4D97-AF65-F5344CB8AC3E}">
        <p14:creationId xmlns:p14="http://schemas.microsoft.com/office/powerpoint/2010/main" val="1439491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Guides practised learning the planet names – we had a discussion about Pluto as well. Guides could come up with their own ways of remembering all the planets.</a:t>
            </a:r>
          </a:p>
        </p:txBody>
      </p:sp>
      <p:sp>
        <p:nvSpPr>
          <p:cNvPr id="4" name="Slide Number Placeholder 3"/>
          <p:cNvSpPr>
            <a:spLocks noGrp="1"/>
          </p:cNvSpPr>
          <p:nvPr>
            <p:ph type="sldNum" sz="quarter" idx="5"/>
          </p:nvPr>
        </p:nvSpPr>
        <p:spPr/>
        <p:txBody>
          <a:bodyPr/>
          <a:lstStyle/>
          <a:p>
            <a:fld id="{AF533E96-F078-4B3D-A8F4-F1AF21EBC357}" type="slidenum">
              <a:rPr lang="en-US" smtClean="0"/>
              <a:t>12</a:t>
            </a:fld>
            <a:endParaRPr lang="en-US"/>
          </a:p>
        </p:txBody>
      </p:sp>
    </p:spTree>
    <p:extLst>
      <p:ext uri="{BB962C8B-B14F-4D97-AF65-F5344CB8AC3E}">
        <p14:creationId xmlns:p14="http://schemas.microsoft.com/office/powerpoint/2010/main" val="2025453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Guides take turns to say a sentences. The leader may like to start to give an example: Once upon a time there was an astronaut who was keen to go to space. She had trained and trained and now she was finally in the rocket ready to go. Then the next Guide adds the next part of the story. </a:t>
            </a:r>
          </a:p>
        </p:txBody>
      </p:sp>
      <p:sp>
        <p:nvSpPr>
          <p:cNvPr id="4" name="Slide Number Placeholder 3"/>
          <p:cNvSpPr>
            <a:spLocks noGrp="1"/>
          </p:cNvSpPr>
          <p:nvPr>
            <p:ph type="sldNum" sz="quarter" idx="5"/>
          </p:nvPr>
        </p:nvSpPr>
        <p:spPr/>
        <p:txBody>
          <a:bodyPr/>
          <a:lstStyle/>
          <a:p>
            <a:fld id="{AF533E96-F078-4B3D-A8F4-F1AF21EBC357}" type="slidenum">
              <a:rPr lang="en-US" smtClean="0"/>
              <a:t>13</a:t>
            </a:fld>
            <a:endParaRPr lang="en-US"/>
          </a:p>
        </p:txBody>
      </p:sp>
    </p:spTree>
    <p:extLst>
      <p:ext uri="{BB962C8B-B14F-4D97-AF65-F5344CB8AC3E}">
        <p14:creationId xmlns:p14="http://schemas.microsoft.com/office/powerpoint/2010/main" val="109928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share ideas of what else Guides can do at home to earn the outer space badge. Guides are encouraged to send in photos and videos by email of what they have done. </a:t>
            </a:r>
          </a:p>
        </p:txBody>
      </p:sp>
      <p:sp>
        <p:nvSpPr>
          <p:cNvPr id="4" name="Slide Number Placeholder 3"/>
          <p:cNvSpPr>
            <a:spLocks noGrp="1"/>
          </p:cNvSpPr>
          <p:nvPr>
            <p:ph type="sldNum" sz="quarter" idx="5"/>
          </p:nvPr>
        </p:nvSpPr>
        <p:spPr/>
        <p:txBody>
          <a:bodyPr/>
          <a:lstStyle/>
          <a:p>
            <a:fld id="{AF533E96-F078-4B3D-A8F4-F1AF21EBC357}" type="slidenum">
              <a:rPr lang="en-US" smtClean="0"/>
              <a:t>14</a:t>
            </a:fld>
            <a:endParaRPr lang="en-US"/>
          </a:p>
        </p:txBody>
      </p:sp>
    </p:spTree>
    <p:extLst>
      <p:ext uri="{BB962C8B-B14F-4D97-AF65-F5344CB8AC3E}">
        <p14:creationId xmlns:p14="http://schemas.microsoft.com/office/powerpoint/2010/main" val="8840408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1502815"/>
            <a:ext cx="7177135" cy="1374345"/>
          </a:xfrm>
          <a:noFill/>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48965" y="3182570"/>
            <a:ext cx="7164342" cy="1374345"/>
          </a:xfrm>
        </p:spPr>
        <p:txBody>
          <a:bodyPr>
            <a:normAutofit/>
          </a:bodyPr>
          <a:lstStyle>
            <a:lvl1pPr marL="0" indent="0" algn="l">
              <a:buNone/>
              <a:defRPr sz="2800" b="0" i="0">
                <a:solidFill>
                  <a:srgbClr val="9147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p>
          <a:p>
            <a:r>
              <a:rPr lang="en-US" dirty="0"/>
              <a:t>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11/13/2022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AU"/>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0B4ED301-FEBE-4975-9656-0A9BBA3ED88A}" type="datetimeFigureOut">
              <a:rPr lang="en-AU" smtClean="0"/>
              <a:t>13/11/2022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BE6CD00-8DE1-4883-BCC3-D97B4F7E15AF}" type="slidenum">
              <a:rPr lang="en-AU" smtClean="0"/>
              <a:t>‹#›</a:t>
            </a:fld>
            <a:endParaRPr lang="en-AU"/>
          </a:p>
        </p:txBody>
      </p:sp>
    </p:spTree>
    <p:extLst>
      <p:ext uri="{BB962C8B-B14F-4D97-AF65-F5344CB8AC3E}">
        <p14:creationId xmlns:p14="http://schemas.microsoft.com/office/powerpoint/2010/main" val="3045451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B4ED301-FEBE-4975-9656-0A9BBA3ED88A}" type="datetimeFigureOut">
              <a:rPr lang="en-AU" smtClean="0"/>
              <a:t>13/11/2022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BE6CD00-8DE1-4883-BCC3-D97B4F7E15AF}" type="slidenum">
              <a:rPr lang="en-AU" smtClean="0"/>
              <a:t>‹#›</a:t>
            </a:fld>
            <a:endParaRPr lang="en-AU"/>
          </a:p>
        </p:txBody>
      </p:sp>
    </p:spTree>
    <p:extLst>
      <p:ext uri="{BB962C8B-B14F-4D97-AF65-F5344CB8AC3E}">
        <p14:creationId xmlns:p14="http://schemas.microsoft.com/office/powerpoint/2010/main" val="810597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AU"/>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4ED301-FEBE-4975-9656-0A9BBA3ED88A}" type="datetimeFigureOut">
              <a:rPr lang="en-AU" smtClean="0"/>
              <a:t>13/11/2022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BE6CD00-8DE1-4883-BCC3-D97B4F7E15AF}" type="slidenum">
              <a:rPr lang="en-AU" smtClean="0"/>
              <a:t>‹#›</a:t>
            </a:fld>
            <a:endParaRPr lang="en-AU"/>
          </a:p>
        </p:txBody>
      </p:sp>
    </p:spTree>
    <p:extLst>
      <p:ext uri="{BB962C8B-B14F-4D97-AF65-F5344CB8AC3E}">
        <p14:creationId xmlns:p14="http://schemas.microsoft.com/office/powerpoint/2010/main" val="3015821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0B4ED301-FEBE-4975-9656-0A9BBA3ED88A}" type="datetimeFigureOut">
              <a:rPr lang="en-AU" smtClean="0"/>
              <a:t>13/11/2022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BE6CD00-8DE1-4883-BCC3-D97B4F7E15AF}" type="slidenum">
              <a:rPr lang="en-AU" smtClean="0"/>
              <a:t>‹#›</a:t>
            </a:fld>
            <a:endParaRPr lang="en-AU"/>
          </a:p>
        </p:txBody>
      </p:sp>
    </p:spTree>
    <p:extLst>
      <p:ext uri="{BB962C8B-B14F-4D97-AF65-F5344CB8AC3E}">
        <p14:creationId xmlns:p14="http://schemas.microsoft.com/office/powerpoint/2010/main" val="2716063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AU"/>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0B4ED301-FEBE-4975-9656-0A9BBA3ED88A}" type="datetimeFigureOut">
              <a:rPr lang="en-AU" smtClean="0"/>
              <a:t>13/11/2022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BE6CD00-8DE1-4883-BCC3-D97B4F7E15AF}" type="slidenum">
              <a:rPr lang="en-AU" smtClean="0"/>
              <a:t>‹#›</a:t>
            </a:fld>
            <a:endParaRPr lang="en-AU"/>
          </a:p>
        </p:txBody>
      </p:sp>
    </p:spTree>
    <p:extLst>
      <p:ext uri="{BB962C8B-B14F-4D97-AF65-F5344CB8AC3E}">
        <p14:creationId xmlns:p14="http://schemas.microsoft.com/office/powerpoint/2010/main" val="3846134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0B4ED301-FEBE-4975-9656-0A9BBA3ED88A}" type="datetimeFigureOut">
              <a:rPr lang="en-AU" smtClean="0"/>
              <a:t>13/11/2022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BE6CD00-8DE1-4883-BCC3-D97B4F7E15AF}" type="slidenum">
              <a:rPr lang="en-AU" smtClean="0"/>
              <a:t>‹#›</a:t>
            </a:fld>
            <a:endParaRPr lang="en-AU"/>
          </a:p>
        </p:txBody>
      </p:sp>
    </p:spTree>
    <p:extLst>
      <p:ext uri="{BB962C8B-B14F-4D97-AF65-F5344CB8AC3E}">
        <p14:creationId xmlns:p14="http://schemas.microsoft.com/office/powerpoint/2010/main" val="1439848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4ED301-FEBE-4975-9656-0A9BBA3ED88A}" type="datetimeFigureOut">
              <a:rPr lang="en-AU" smtClean="0"/>
              <a:t>13/11/2022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BE6CD00-8DE1-4883-BCC3-D97B4F7E15AF}" type="slidenum">
              <a:rPr lang="en-AU" smtClean="0"/>
              <a:t>‹#›</a:t>
            </a:fld>
            <a:endParaRPr lang="en-AU"/>
          </a:p>
        </p:txBody>
      </p:sp>
    </p:spTree>
    <p:extLst>
      <p:ext uri="{BB962C8B-B14F-4D97-AF65-F5344CB8AC3E}">
        <p14:creationId xmlns:p14="http://schemas.microsoft.com/office/powerpoint/2010/main" val="1064158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8246070" cy="763526"/>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502815"/>
            <a:ext cx="8246070" cy="3359507"/>
          </a:xfrm>
        </p:spPr>
        <p:txBody>
          <a:bodyPr/>
          <a:lstStyle>
            <a:lvl1pPr algn="l">
              <a:defRPr sz="2800">
                <a:solidFill>
                  <a:srgbClr val="9147FF"/>
                </a:solidFill>
              </a:defRPr>
            </a:lvl1pPr>
            <a:lvl2pPr algn="l">
              <a:defRPr>
                <a:solidFill>
                  <a:srgbClr val="9147FF"/>
                </a:solidFill>
              </a:defRPr>
            </a:lvl2pPr>
            <a:lvl3pPr algn="l">
              <a:defRPr>
                <a:solidFill>
                  <a:srgbClr val="9147FF"/>
                </a:solidFill>
              </a:defRPr>
            </a:lvl3pPr>
            <a:lvl4pPr algn="l">
              <a:defRPr>
                <a:solidFill>
                  <a:srgbClr val="9147FF"/>
                </a:solidFill>
              </a:defRPr>
            </a:lvl4pPr>
            <a:lvl5pPr algn="l">
              <a:defRPr>
                <a:solidFill>
                  <a:srgbClr val="9147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AU"/>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B4ED301-FEBE-4975-9656-0A9BBA3ED88A}" type="datetimeFigureOut">
              <a:rPr lang="en-AU" smtClean="0"/>
              <a:t>13/11/2022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BE6CD00-8DE1-4883-BCC3-D97B4F7E15AF}" type="slidenum">
              <a:rPr lang="en-AU" smtClean="0"/>
              <a:t>‹#›</a:t>
            </a:fld>
            <a:endParaRPr lang="en-AU"/>
          </a:p>
        </p:txBody>
      </p:sp>
    </p:spTree>
    <p:extLst>
      <p:ext uri="{BB962C8B-B14F-4D97-AF65-F5344CB8AC3E}">
        <p14:creationId xmlns:p14="http://schemas.microsoft.com/office/powerpoint/2010/main" val="420140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AU"/>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B4ED301-FEBE-4975-9656-0A9BBA3ED88A}" type="datetimeFigureOut">
              <a:rPr lang="en-AU" smtClean="0"/>
              <a:t>13/11/2022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BE6CD00-8DE1-4883-BCC3-D97B4F7E15AF}" type="slidenum">
              <a:rPr lang="en-AU" smtClean="0"/>
              <a:t>‹#›</a:t>
            </a:fld>
            <a:endParaRPr lang="en-AU"/>
          </a:p>
        </p:txBody>
      </p:sp>
    </p:spTree>
    <p:extLst>
      <p:ext uri="{BB962C8B-B14F-4D97-AF65-F5344CB8AC3E}">
        <p14:creationId xmlns:p14="http://schemas.microsoft.com/office/powerpoint/2010/main" val="3316821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B4ED301-FEBE-4975-9656-0A9BBA3ED88A}" type="datetimeFigureOut">
              <a:rPr lang="en-AU" smtClean="0"/>
              <a:t>13/11/2022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BE6CD00-8DE1-4883-BCC3-D97B4F7E15AF}" type="slidenum">
              <a:rPr lang="en-AU" smtClean="0"/>
              <a:t>‹#›</a:t>
            </a:fld>
            <a:endParaRPr lang="en-AU"/>
          </a:p>
        </p:txBody>
      </p:sp>
    </p:spTree>
    <p:extLst>
      <p:ext uri="{BB962C8B-B14F-4D97-AF65-F5344CB8AC3E}">
        <p14:creationId xmlns:p14="http://schemas.microsoft.com/office/powerpoint/2010/main" val="2929397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B4ED301-FEBE-4975-9656-0A9BBA3ED88A}" type="datetimeFigureOut">
              <a:rPr lang="en-AU" smtClean="0"/>
              <a:t>13/11/2022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BE6CD00-8DE1-4883-BCC3-D97B4F7E15AF}" type="slidenum">
              <a:rPr lang="en-AU" smtClean="0"/>
              <a:t>‹#›</a:t>
            </a:fld>
            <a:endParaRPr lang="en-AU"/>
          </a:p>
        </p:txBody>
      </p:sp>
    </p:spTree>
    <p:extLst>
      <p:ext uri="{BB962C8B-B14F-4D97-AF65-F5344CB8AC3E}">
        <p14:creationId xmlns:p14="http://schemas.microsoft.com/office/powerpoint/2010/main" val="2444148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965" y="586585"/>
            <a:ext cx="6719020" cy="725349"/>
          </a:xfrm>
        </p:spPr>
        <p:txBody>
          <a:bodyPr>
            <a:normAutofit/>
          </a:bodyPr>
          <a:lstStyle>
            <a:lvl1pPr algn="l">
              <a:defRPr sz="360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5" y="1502815"/>
            <a:ext cx="6719020" cy="3358356"/>
          </a:xfrm>
        </p:spPr>
        <p:txBody>
          <a:bodyPr/>
          <a:lstStyle>
            <a:lvl1pPr>
              <a:defRPr sz="2800">
                <a:solidFill>
                  <a:srgbClr val="9147FF"/>
                </a:solidFill>
              </a:defRPr>
            </a:lvl1pPr>
            <a:lvl2pPr>
              <a:defRPr>
                <a:solidFill>
                  <a:srgbClr val="9147FF"/>
                </a:solidFill>
              </a:defRPr>
            </a:lvl2pPr>
            <a:lvl3pPr>
              <a:defRPr>
                <a:solidFill>
                  <a:srgbClr val="9147FF"/>
                </a:solidFill>
              </a:defRPr>
            </a:lvl3pPr>
            <a:lvl4pPr>
              <a:defRPr>
                <a:solidFill>
                  <a:srgbClr val="9147FF"/>
                </a:solidFill>
              </a:defRPr>
            </a:lvl4pPr>
            <a:lvl5pPr>
              <a:defRPr>
                <a:solidFill>
                  <a:srgbClr val="9147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11/13/2022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5317" y="128470"/>
            <a:ext cx="8093365" cy="916230"/>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655520"/>
            <a:ext cx="4040188" cy="479822"/>
          </a:xfrm>
        </p:spPr>
        <p:txBody>
          <a:bodyPr anchor="b"/>
          <a:lstStyle>
            <a:lvl1pPr marL="0" indent="0" algn="ctr">
              <a:buNone/>
              <a:defRPr sz="2400" b="1">
                <a:solidFill>
                  <a:srgbClr val="9147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127917"/>
            <a:ext cx="4040188" cy="2276294"/>
          </a:xfrm>
        </p:spPr>
        <p:txBody>
          <a:bodyPr/>
          <a:lstStyle>
            <a:lvl1pPr algn="ctr">
              <a:defRPr sz="2400">
                <a:solidFill>
                  <a:srgbClr val="9147FF"/>
                </a:solidFill>
              </a:defRPr>
            </a:lvl1pPr>
            <a:lvl2pPr algn="ctr">
              <a:defRPr sz="2000">
                <a:solidFill>
                  <a:srgbClr val="9147FF"/>
                </a:solidFill>
              </a:defRPr>
            </a:lvl2pPr>
            <a:lvl3pPr algn="ctr">
              <a:defRPr sz="1800">
                <a:solidFill>
                  <a:srgbClr val="9147FF"/>
                </a:solidFill>
              </a:defRPr>
            </a:lvl3pPr>
            <a:lvl4pPr algn="ctr">
              <a:defRPr sz="1600">
                <a:solidFill>
                  <a:srgbClr val="9147FF"/>
                </a:solidFill>
              </a:defRPr>
            </a:lvl4pPr>
            <a:lvl5pPr algn="ctr">
              <a:defRPr sz="1600">
                <a:solidFill>
                  <a:srgbClr val="9147F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655520"/>
            <a:ext cx="4041775" cy="479822"/>
          </a:xfrm>
        </p:spPr>
        <p:txBody>
          <a:bodyPr anchor="b"/>
          <a:lstStyle>
            <a:lvl1pPr marL="0" indent="0" algn="ctr">
              <a:buNone/>
              <a:defRPr sz="2400" b="1">
                <a:solidFill>
                  <a:srgbClr val="9147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127917"/>
            <a:ext cx="4041775" cy="2276294"/>
          </a:xfrm>
        </p:spPr>
        <p:txBody>
          <a:bodyPr/>
          <a:lstStyle>
            <a:lvl1pPr algn="ctr">
              <a:defRPr sz="2400">
                <a:solidFill>
                  <a:srgbClr val="9147FF"/>
                </a:solidFill>
              </a:defRPr>
            </a:lvl1pPr>
            <a:lvl2pPr algn="ctr">
              <a:defRPr sz="2000">
                <a:solidFill>
                  <a:srgbClr val="9147FF"/>
                </a:solidFill>
              </a:defRPr>
            </a:lvl2pPr>
            <a:lvl3pPr algn="ctr">
              <a:defRPr sz="1800">
                <a:solidFill>
                  <a:srgbClr val="9147FF"/>
                </a:solidFill>
              </a:defRPr>
            </a:lvl3pPr>
            <a:lvl4pPr algn="ctr">
              <a:defRPr sz="1600">
                <a:solidFill>
                  <a:srgbClr val="9147FF"/>
                </a:solidFill>
              </a:defRPr>
            </a:lvl4pPr>
            <a:lvl5pPr algn="ctr">
              <a:defRPr sz="1600">
                <a:solidFill>
                  <a:srgbClr val="9147F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11/13/2022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11/13/2022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11/13/2022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B4ED301-FEBE-4975-9656-0A9BBA3ED88A}" type="datetimeFigureOut">
              <a:rPr lang="en-AU" smtClean="0"/>
              <a:t>13/11/2022</a:t>
            </a:fld>
            <a:endParaRPr lang="en-AU"/>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BE6CD00-8DE1-4883-BCC3-D97B4F7E15AF}" type="slidenum">
              <a:rPr lang="en-AU" smtClean="0"/>
              <a:t>‹#›</a:t>
            </a:fld>
            <a:endParaRPr lang="en-AU"/>
          </a:p>
        </p:txBody>
      </p:sp>
    </p:spTree>
    <p:extLst>
      <p:ext uri="{BB962C8B-B14F-4D97-AF65-F5344CB8AC3E}">
        <p14:creationId xmlns:p14="http://schemas.microsoft.com/office/powerpoint/2010/main" val="159820813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hyperlink" Target="http://coolcosmos.ipac.caltech.edu/ask/181-What-is-the-difference-between-an-asteroid-and-a-comet-" TargetMode="External"/><Relationship Id="rId3" Type="http://schemas.openxmlformats.org/officeDocument/2006/relationships/hyperlink" Target="https://en.wikipedia.org/wiki/Heliocentrism" TargetMode="External"/><Relationship Id="rId7" Type="http://schemas.openxmlformats.org/officeDocument/2006/relationships/hyperlink" Target="https://solarsystem.nasa.gov/asteroids-comets-and-meteors/overview/" TargetMode="External"/><Relationship Id="rId2" Type="http://schemas.openxmlformats.org/officeDocument/2006/relationships/hyperlink" Target="https://space-facts.com/solar-system/" TargetMode="External"/><Relationship Id="rId1" Type="http://schemas.openxmlformats.org/officeDocument/2006/relationships/slideLayout" Target="../slideLayouts/slideLayout14.xml"/><Relationship Id="rId6" Type="http://schemas.openxmlformats.org/officeDocument/2006/relationships/hyperlink" Target="https://spaceplace.nasa.gov/how-many-moons/en/" TargetMode="External"/><Relationship Id="rId5" Type="http://schemas.openxmlformats.org/officeDocument/2006/relationships/hyperlink" Target="https://solarsystem.nasa.gov/moons/overview/" TargetMode="External"/><Relationship Id="rId10" Type="http://schemas.openxmlformats.org/officeDocument/2006/relationships/hyperlink" Target="https://starchild.gsfc.nasa.gov/docs/StarChild/questions/question22.html" TargetMode="External"/><Relationship Id="rId4" Type="http://schemas.openxmlformats.org/officeDocument/2006/relationships/hyperlink" Target="https://www.jpl.nasa.gov/infographics/infographic.view.php?id=11268" TargetMode="External"/><Relationship Id="rId9" Type="http://schemas.openxmlformats.org/officeDocument/2006/relationships/hyperlink" Target="http://coolcosmos.ipac.caltech.edu/ask/185-What-is-the-asteroid-bel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QANTLL 12: Out of this World!</a:t>
            </a:r>
            <a:br>
              <a:rPr lang="en-US" dirty="0"/>
            </a:br>
            <a:endParaRPr lang="en-US" dirty="0"/>
          </a:p>
        </p:txBody>
      </p:sp>
      <p:pic>
        <p:nvPicPr>
          <p:cNvPr id="3" name="Picture 2">
            <a:extLst>
              <a:ext uri="{FF2B5EF4-FFF2-40B4-BE49-F238E27FC236}">
                <a16:creationId xmlns:a16="http://schemas.microsoft.com/office/drawing/2014/main" id="{799019D1-3242-4F20-9BF4-1D1E8D73FE37}"/>
              </a:ext>
            </a:extLst>
          </p:cNvPr>
          <p:cNvPicPr>
            <a:picLocks noChangeAspect="1"/>
          </p:cNvPicPr>
          <p:nvPr/>
        </p:nvPicPr>
        <p:blipFill>
          <a:blip r:embed="rId3"/>
          <a:stretch>
            <a:fillRect/>
          </a:stretch>
        </p:blipFill>
        <p:spPr>
          <a:xfrm>
            <a:off x="296260" y="3182570"/>
            <a:ext cx="1392473" cy="1819965"/>
          </a:xfrm>
          <a:prstGeom prst="rect">
            <a:avLst/>
          </a:prstGeom>
        </p:spPr>
      </p:pic>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03B949DA-CE4F-47F2-8F39-B84CB2EDE2BD}"/>
              </a:ext>
            </a:extLst>
          </p:cNvPr>
          <p:cNvSpPr>
            <a:spLocks noGrp="1"/>
          </p:cNvSpPr>
          <p:nvPr>
            <p:ph type="title"/>
          </p:nvPr>
        </p:nvSpPr>
        <p:spPr/>
        <p:txBody>
          <a:bodyPr/>
          <a:lstStyle/>
          <a:p>
            <a:pPr eaLnBrk="1" hangingPunct="1"/>
            <a:r>
              <a:rPr lang="en-GB" altLang="en-US" dirty="0"/>
              <a:t>T</a:t>
            </a:r>
            <a:r>
              <a:rPr lang="en-AU" altLang="en-US" dirty="0"/>
              <a:t>he Chat Challenge</a:t>
            </a:r>
          </a:p>
        </p:txBody>
      </p:sp>
      <p:sp>
        <p:nvSpPr>
          <p:cNvPr id="3" name="Content Placeholder 2">
            <a:extLst>
              <a:ext uri="{FF2B5EF4-FFF2-40B4-BE49-F238E27FC236}">
                <a16:creationId xmlns:a16="http://schemas.microsoft.com/office/drawing/2014/main" id="{B88E579B-5177-4FCB-AFF8-424F67D45A20}"/>
              </a:ext>
            </a:extLst>
          </p:cNvPr>
          <p:cNvSpPr>
            <a:spLocks noGrp="1"/>
          </p:cNvSpPr>
          <p:nvPr>
            <p:ph idx="1"/>
          </p:nvPr>
        </p:nvSpPr>
        <p:spPr>
          <a:xfrm>
            <a:off x="296260" y="1160627"/>
            <a:ext cx="6172200" cy="615516"/>
          </a:xfrm>
        </p:spPr>
        <p:txBody>
          <a:bodyPr/>
          <a:lstStyle/>
          <a:p>
            <a:pPr marL="0" indent="0">
              <a:buNone/>
            </a:pPr>
            <a:r>
              <a:rPr lang="en-GB" dirty="0"/>
              <a:t>What is an example of a natural satellite?</a:t>
            </a:r>
            <a:endParaRPr lang="en-AU" dirty="0"/>
          </a:p>
        </p:txBody>
      </p:sp>
      <p:pic>
        <p:nvPicPr>
          <p:cNvPr id="7" name="Picture 6">
            <a:extLst>
              <a:ext uri="{FF2B5EF4-FFF2-40B4-BE49-F238E27FC236}">
                <a16:creationId xmlns:a16="http://schemas.microsoft.com/office/drawing/2014/main" id="{654C3C8A-859F-44A6-98D1-6A12C4E61B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4460" y="2233315"/>
            <a:ext cx="2567809" cy="2567809"/>
          </a:xfrm>
          <a:prstGeom prst="rect">
            <a:avLst/>
          </a:prstGeom>
        </p:spPr>
      </p:pic>
      <p:sp>
        <p:nvSpPr>
          <p:cNvPr id="4" name="TextBox 3">
            <a:extLst>
              <a:ext uri="{FF2B5EF4-FFF2-40B4-BE49-F238E27FC236}">
                <a16:creationId xmlns:a16="http://schemas.microsoft.com/office/drawing/2014/main" id="{235A797A-11C3-4976-A5F2-707CCDC527D9}"/>
              </a:ext>
            </a:extLst>
          </p:cNvPr>
          <p:cNvSpPr txBox="1"/>
          <p:nvPr/>
        </p:nvSpPr>
        <p:spPr>
          <a:xfrm>
            <a:off x="754375" y="1792583"/>
            <a:ext cx="3617913" cy="300082"/>
          </a:xfrm>
          <a:prstGeom prst="rect">
            <a:avLst/>
          </a:prstGeom>
          <a:noFill/>
        </p:spPr>
        <p:txBody>
          <a:bodyPr wrap="none" rtlCol="0">
            <a:spAutoFit/>
          </a:bodyPr>
          <a:lstStyle/>
          <a:p>
            <a:r>
              <a:rPr lang="en-GB" sz="1350" dirty="0">
                <a:solidFill>
                  <a:schemeClr val="bg1"/>
                </a:solidFill>
              </a:rPr>
              <a:t>Moons are natural satellites as they orbit planets</a:t>
            </a:r>
            <a:endParaRPr lang="en-AU" sz="1350" dirty="0">
              <a:solidFill>
                <a:schemeClr val="bg1"/>
              </a:solidFill>
            </a:endParaRPr>
          </a:p>
        </p:txBody>
      </p:sp>
      <p:sp>
        <p:nvSpPr>
          <p:cNvPr id="9" name="Content Placeholder 2">
            <a:extLst>
              <a:ext uri="{FF2B5EF4-FFF2-40B4-BE49-F238E27FC236}">
                <a16:creationId xmlns:a16="http://schemas.microsoft.com/office/drawing/2014/main" id="{B0016FCC-4410-4209-A62C-96402CDF0A30}"/>
              </a:ext>
            </a:extLst>
          </p:cNvPr>
          <p:cNvSpPr txBox="1">
            <a:spLocks/>
          </p:cNvSpPr>
          <p:nvPr/>
        </p:nvSpPr>
        <p:spPr bwMode="auto">
          <a:xfrm>
            <a:off x="143555" y="2298861"/>
            <a:ext cx="6172200" cy="615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solidFill>
                  <a:srgbClr val="9147FF"/>
                </a:solidFill>
              </a:rPr>
              <a:t>What are asteroids made of?</a:t>
            </a:r>
            <a:endParaRPr lang="en-AU" sz="2400" dirty="0">
              <a:solidFill>
                <a:srgbClr val="9147FF"/>
              </a:solidFill>
            </a:endParaRPr>
          </a:p>
        </p:txBody>
      </p:sp>
      <p:sp>
        <p:nvSpPr>
          <p:cNvPr id="10" name="TextBox 9">
            <a:extLst>
              <a:ext uri="{FF2B5EF4-FFF2-40B4-BE49-F238E27FC236}">
                <a16:creationId xmlns:a16="http://schemas.microsoft.com/office/drawing/2014/main" id="{04CDC879-4A3B-4A21-98E1-DE8CCF7398C5}"/>
              </a:ext>
            </a:extLst>
          </p:cNvPr>
          <p:cNvSpPr txBox="1"/>
          <p:nvPr/>
        </p:nvSpPr>
        <p:spPr>
          <a:xfrm>
            <a:off x="754375" y="2914377"/>
            <a:ext cx="3942554" cy="307777"/>
          </a:xfrm>
          <a:prstGeom prst="rect">
            <a:avLst/>
          </a:prstGeom>
          <a:noFill/>
        </p:spPr>
        <p:txBody>
          <a:bodyPr wrap="none" rtlCol="0">
            <a:spAutoFit/>
          </a:bodyPr>
          <a:lstStyle/>
          <a:p>
            <a:r>
              <a:rPr lang="en-AU" sz="1400" dirty="0">
                <a:solidFill>
                  <a:schemeClr val="bg1"/>
                </a:solidFill>
              </a:rPr>
              <a:t>Asteroids are made up of metals and rocky material</a:t>
            </a:r>
            <a:endParaRPr lang="en-AU" sz="1350" dirty="0">
              <a:solidFill>
                <a:schemeClr val="bg1"/>
              </a:solidFill>
            </a:endParaRPr>
          </a:p>
        </p:txBody>
      </p:sp>
      <p:sp>
        <p:nvSpPr>
          <p:cNvPr id="11" name="Content Placeholder 2">
            <a:extLst>
              <a:ext uri="{FF2B5EF4-FFF2-40B4-BE49-F238E27FC236}">
                <a16:creationId xmlns:a16="http://schemas.microsoft.com/office/drawing/2014/main" id="{8320BCF6-813B-45B7-BE85-45FAC5D813F9}"/>
              </a:ext>
            </a:extLst>
          </p:cNvPr>
          <p:cNvSpPr txBox="1">
            <a:spLocks/>
          </p:cNvSpPr>
          <p:nvPr/>
        </p:nvSpPr>
        <p:spPr bwMode="auto">
          <a:xfrm>
            <a:off x="143555" y="3503904"/>
            <a:ext cx="6172200" cy="615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solidFill>
                  <a:srgbClr val="9147FF"/>
                </a:solidFill>
              </a:rPr>
              <a:t>What year did man first land on the moon?</a:t>
            </a:r>
            <a:endParaRPr lang="en-AU" sz="2400" dirty="0">
              <a:solidFill>
                <a:srgbClr val="9147FF"/>
              </a:solidFill>
            </a:endParaRPr>
          </a:p>
        </p:txBody>
      </p:sp>
      <p:sp>
        <p:nvSpPr>
          <p:cNvPr id="12" name="TextBox 11">
            <a:extLst>
              <a:ext uri="{FF2B5EF4-FFF2-40B4-BE49-F238E27FC236}">
                <a16:creationId xmlns:a16="http://schemas.microsoft.com/office/drawing/2014/main" id="{C5A2CD1A-E97E-41FA-9509-98AACADBC4E3}"/>
              </a:ext>
            </a:extLst>
          </p:cNvPr>
          <p:cNvSpPr txBox="1"/>
          <p:nvPr/>
        </p:nvSpPr>
        <p:spPr>
          <a:xfrm>
            <a:off x="754375" y="4119420"/>
            <a:ext cx="1936877" cy="300082"/>
          </a:xfrm>
          <a:prstGeom prst="rect">
            <a:avLst/>
          </a:prstGeom>
          <a:noFill/>
        </p:spPr>
        <p:txBody>
          <a:bodyPr wrap="none" rtlCol="0" anchor="t">
            <a:spAutoFit/>
          </a:bodyPr>
          <a:lstStyle/>
          <a:p>
            <a:r>
              <a:rPr lang="en-GB" sz="1350" dirty="0">
                <a:solidFill>
                  <a:schemeClr val="bg1"/>
                </a:solidFill>
              </a:rPr>
              <a:t>1969: Over 50 years ago!</a:t>
            </a:r>
            <a:endParaRPr lang="en-AU" sz="135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5" y="586585"/>
            <a:ext cx="6719020" cy="725349"/>
          </a:xfrm>
        </p:spPr>
        <p:txBody>
          <a:bodyPr>
            <a:normAutofit/>
          </a:bodyPr>
          <a:lstStyle/>
          <a:p>
            <a:r>
              <a:rPr lang="en-US" dirty="0"/>
              <a:t>Time to Draw</a:t>
            </a:r>
          </a:p>
        </p:txBody>
      </p:sp>
      <p:sp>
        <p:nvSpPr>
          <p:cNvPr id="5" name="Content Placeholder 4"/>
          <p:cNvSpPr>
            <a:spLocks noGrp="1"/>
          </p:cNvSpPr>
          <p:nvPr>
            <p:ph idx="1"/>
          </p:nvPr>
        </p:nvSpPr>
        <p:spPr>
          <a:xfrm>
            <a:off x="296260" y="1655520"/>
            <a:ext cx="6719020" cy="3358356"/>
          </a:xfrm>
        </p:spPr>
        <p:txBody>
          <a:bodyPr/>
          <a:lstStyle/>
          <a:p>
            <a:r>
              <a:rPr lang="en-US" dirty="0"/>
              <a:t>Imagine that all humans have to move to Mars</a:t>
            </a:r>
          </a:p>
          <a:p>
            <a:r>
              <a:rPr lang="en-US" dirty="0"/>
              <a:t>Draw the house that you might live in</a:t>
            </a:r>
          </a:p>
          <a:p>
            <a:r>
              <a:rPr lang="en-US" dirty="0"/>
              <a:t>Draw an outfit you might wear</a:t>
            </a:r>
          </a:p>
          <a:p>
            <a:r>
              <a:rPr lang="en-US" dirty="0"/>
              <a:t>Remember, no part of your skin is allowed to touch the air on Mars</a:t>
            </a:r>
          </a:p>
        </p:txBody>
      </p:sp>
    </p:spTree>
    <p:extLst>
      <p:ext uri="{BB962C8B-B14F-4D97-AF65-F5344CB8AC3E}">
        <p14:creationId xmlns:p14="http://schemas.microsoft.com/office/powerpoint/2010/main" val="1101633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Learn the Order of the Planets</a:t>
            </a:r>
          </a:p>
        </p:txBody>
      </p:sp>
      <p:sp>
        <p:nvSpPr>
          <p:cNvPr id="3" name="Content Placeholder 2"/>
          <p:cNvSpPr>
            <a:spLocks noGrp="1"/>
          </p:cNvSpPr>
          <p:nvPr>
            <p:ph idx="1"/>
          </p:nvPr>
        </p:nvSpPr>
        <p:spPr>
          <a:xfrm>
            <a:off x="448966" y="1502815"/>
            <a:ext cx="6566314" cy="3359507"/>
          </a:xfrm>
        </p:spPr>
        <p:txBody>
          <a:bodyPr>
            <a:normAutofit lnSpcReduction="10000"/>
          </a:bodyPr>
          <a:lstStyle/>
          <a:p>
            <a:pPr marL="0" indent="0">
              <a:buNone/>
            </a:pPr>
            <a:r>
              <a:rPr lang="en-US" b="1" dirty="0"/>
              <a:t>M</a:t>
            </a:r>
            <a:r>
              <a:rPr lang="en-US" dirty="0"/>
              <a:t>y - Mercury</a:t>
            </a:r>
          </a:p>
          <a:p>
            <a:pPr marL="0" indent="0">
              <a:buNone/>
            </a:pPr>
            <a:r>
              <a:rPr lang="en-US" b="1" dirty="0"/>
              <a:t>V</a:t>
            </a:r>
            <a:r>
              <a:rPr lang="en-US" dirty="0"/>
              <a:t>ery - Venus</a:t>
            </a:r>
          </a:p>
          <a:p>
            <a:pPr marL="0" indent="0">
              <a:buNone/>
            </a:pPr>
            <a:r>
              <a:rPr lang="en-US" b="1" dirty="0"/>
              <a:t>E</a:t>
            </a:r>
            <a:r>
              <a:rPr lang="en-US" dirty="0"/>
              <a:t>nergetic - Earth</a:t>
            </a:r>
          </a:p>
          <a:p>
            <a:pPr marL="0" indent="0">
              <a:buNone/>
            </a:pPr>
            <a:r>
              <a:rPr lang="en-US" b="1" dirty="0"/>
              <a:t>M</a:t>
            </a:r>
            <a:r>
              <a:rPr lang="en-US" dirty="0"/>
              <a:t>other - Mars</a:t>
            </a:r>
          </a:p>
          <a:p>
            <a:pPr marL="0" indent="0">
              <a:buNone/>
            </a:pPr>
            <a:r>
              <a:rPr lang="en-US" b="1" dirty="0"/>
              <a:t>J</a:t>
            </a:r>
            <a:r>
              <a:rPr lang="en-US" dirty="0"/>
              <a:t>umps - Jupiter</a:t>
            </a:r>
          </a:p>
          <a:p>
            <a:pPr marL="0" indent="0">
              <a:buNone/>
            </a:pPr>
            <a:r>
              <a:rPr lang="en-US" b="1" dirty="0"/>
              <a:t>S</a:t>
            </a:r>
            <a:r>
              <a:rPr lang="en-US" dirty="0"/>
              <a:t>traight - Saturn</a:t>
            </a:r>
          </a:p>
          <a:p>
            <a:pPr marL="0" indent="0">
              <a:buNone/>
            </a:pPr>
            <a:r>
              <a:rPr lang="en-US" b="1" dirty="0"/>
              <a:t>U</a:t>
            </a:r>
            <a:r>
              <a:rPr lang="en-US" dirty="0"/>
              <a:t>p - Uranus</a:t>
            </a:r>
          </a:p>
          <a:p>
            <a:endParaRPr lang="en-US" dirty="0"/>
          </a:p>
          <a:p>
            <a:endParaRPr lang="en-US" dirty="0"/>
          </a:p>
        </p:txBody>
      </p:sp>
      <p:pic>
        <p:nvPicPr>
          <p:cNvPr id="6" name="Picture 5" descr="A picture containing table, indoor, cup, sitting&#10;&#10;Description generated with very high confidence">
            <a:extLst>
              <a:ext uri="{FF2B5EF4-FFF2-40B4-BE49-F238E27FC236}">
                <a16:creationId xmlns:a16="http://schemas.microsoft.com/office/drawing/2014/main" id="{2308D972-7553-4774-9D4F-5AAE33D4FE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705" y="1655520"/>
            <a:ext cx="3632607" cy="2724455"/>
          </a:xfrm>
          <a:prstGeom prst="rect">
            <a:avLst/>
          </a:prstGeom>
        </p:spPr>
      </p:pic>
    </p:spTree>
    <p:extLst>
      <p:ext uri="{BB962C8B-B14F-4D97-AF65-F5344CB8AC3E}">
        <p14:creationId xmlns:p14="http://schemas.microsoft.com/office/powerpoint/2010/main" val="4103309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5" y="586585"/>
            <a:ext cx="6719020" cy="725349"/>
          </a:xfrm>
        </p:spPr>
        <p:txBody>
          <a:bodyPr>
            <a:normAutofit/>
          </a:bodyPr>
          <a:lstStyle/>
          <a:p>
            <a:r>
              <a:rPr lang="en-US" dirty="0"/>
              <a:t>Let’s Make Up a Story . . .</a:t>
            </a:r>
          </a:p>
        </p:txBody>
      </p:sp>
      <p:sp>
        <p:nvSpPr>
          <p:cNvPr id="5" name="Content Placeholder 4"/>
          <p:cNvSpPr>
            <a:spLocks noGrp="1"/>
          </p:cNvSpPr>
          <p:nvPr>
            <p:ph idx="1"/>
          </p:nvPr>
        </p:nvSpPr>
        <p:spPr>
          <a:xfrm>
            <a:off x="296260" y="1655520"/>
            <a:ext cx="6719020" cy="3358356"/>
          </a:xfrm>
        </p:spPr>
        <p:txBody>
          <a:bodyPr/>
          <a:lstStyle/>
          <a:p>
            <a:pPr marL="0" indent="0">
              <a:buNone/>
            </a:pPr>
            <a:r>
              <a:rPr lang="en-US" dirty="0"/>
              <a:t>When it is your turn . . .</a:t>
            </a:r>
          </a:p>
          <a:p>
            <a:r>
              <a:rPr lang="en-US" dirty="0"/>
              <a:t>Add a sentence to the story to say what will happen next</a:t>
            </a:r>
          </a:p>
          <a:p>
            <a:r>
              <a:rPr lang="en-US" dirty="0"/>
              <a:t>Be creative</a:t>
            </a:r>
          </a:p>
          <a:p>
            <a:r>
              <a:rPr lang="en-US" dirty="0"/>
              <a:t>Keep the story going</a:t>
            </a:r>
          </a:p>
          <a:p>
            <a:r>
              <a:rPr lang="en-US" dirty="0"/>
              <a:t>Add another character or place</a:t>
            </a:r>
          </a:p>
        </p:txBody>
      </p:sp>
    </p:spTree>
    <p:extLst>
      <p:ext uri="{BB962C8B-B14F-4D97-AF65-F5344CB8AC3E}">
        <p14:creationId xmlns:p14="http://schemas.microsoft.com/office/powerpoint/2010/main" val="3524645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Want more? Outer Space Badge</a:t>
            </a:r>
          </a:p>
        </p:txBody>
      </p:sp>
      <p:sp>
        <p:nvSpPr>
          <p:cNvPr id="3" name="Content Placeholder 2"/>
          <p:cNvSpPr>
            <a:spLocks noGrp="1"/>
          </p:cNvSpPr>
          <p:nvPr>
            <p:ph idx="1"/>
          </p:nvPr>
        </p:nvSpPr>
        <p:spPr>
          <a:xfrm>
            <a:off x="448966" y="1502815"/>
            <a:ext cx="5802789" cy="3359507"/>
          </a:xfrm>
        </p:spPr>
        <p:txBody>
          <a:bodyPr>
            <a:normAutofit fontScale="92500" lnSpcReduction="10000"/>
          </a:bodyPr>
          <a:lstStyle/>
          <a:p>
            <a:r>
              <a:rPr lang="en-US" dirty="0"/>
              <a:t>Make a spaceship out of cardboard boxes</a:t>
            </a:r>
          </a:p>
          <a:p>
            <a:r>
              <a:rPr lang="en-US" dirty="0"/>
              <a:t>Do some star gazing </a:t>
            </a:r>
          </a:p>
          <a:p>
            <a:r>
              <a:rPr lang="en-US" dirty="0"/>
              <a:t>Visit an observatory</a:t>
            </a:r>
          </a:p>
          <a:p>
            <a:r>
              <a:rPr lang="en-US" dirty="0"/>
              <a:t>Use playdough to make models of the planets</a:t>
            </a:r>
          </a:p>
          <a:p>
            <a:r>
              <a:rPr lang="en-US" dirty="0"/>
              <a:t>Create a play about aliens visiting Earth</a:t>
            </a:r>
          </a:p>
          <a:p>
            <a:r>
              <a:rPr lang="en-US" dirty="0"/>
              <a:t>Try a rocket experiment</a:t>
            </a:r>
          </a:p>
          <a:p>
            <a:endParaRPr lang="en-US" dirty="0"/>
          </a:p>
          <a:p>
            <a:endParaRPr lang="en-US" dirty="0"/>
          </a:p>
          <a:p>
            <a:endParaRPr lang="en-US" dirty="0"/>
          </a:p>
        </p:txBody>
      </p:sp>
      <p:pic>
        <p:nvPicPr>
          <p:cNvPr id="4" name="Picture 3">
            <a:extLst>
              <a:ext uri="{FF2B5EF4-FFF2-40B4-BE49-F238E27FC236}">
                <a16:creationId xmlns:a16="http://schemas.microsoft.com/office/drawing/2014/main" id="{F9D0797C-56FD-404B-9D3D-72CD22867158}"/>
              </a:ext>
            </a:extLst>
          </p:cNvPr>
          <p:cNvPicPr>
            <a:picLocks noChangeAspect="1"/>
          </p:cNvPicPr>
          <p:nvPr/>
        </p:nvPicPr>
        <p:blipFill>
          <a:blip r:embed="rId3"/>
          <a:stretch>
            <a:fillRect/>
          </a:stretch>
        </p:blipFill>
        <p:spPr>
          <a:xfrm>
            <a:off x="6404460" y="1960930"/>
            <a:ext cx="1762125" cy="1857375"/>
          </a:xfrm>
          <a:prstGeom prst="rect">
            <a:avLst/>
          </a:prstGeom>
        </p:spPr>
      </p:pic>
    </p:spTree>
    <p:extLst>
      <p:ext uri="{BB962C8B-B14F-4D97-AF65-F5344CB8AC3E}">
        <p14:creationId xmlns:p14="http://schemas.microsoft.com/office/powerpoint/2010/main" val="369708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5317" y="128470"/>
            <a:ext cx="8093365" cy="916230"/>
          </a:xfrm>
        </p:spPr>
        <p:txBody>
          <a:bodyPr>
            <a:normAutofit/>
          </a:bodyPr>
          <a:lstStyle/>
          <a:p>
            <a:r>
              <a:rPr lang="en-US" dirty="0"/>
              <a:t>What did you dress as?</a:t>
            </a:r>
          </a:p>
        </p:txBody>
      </p:sp>
      <p:pic>
        <p:nvPicPr>
          <p:cNvPr id="15" name="Picture 14">
            <a:extLst>
              <a:ext uri="{FF2B5EF4-FFF2-40B4-BE49-F238E27FC236}">
                <a16:creationId xmlns:a16="http://schemas.microsoft.com/office/drawing/2014/main" id="{7F397116-50B6-4679-800B-588CD4B0F1F5}"/>
              </a:ext>
            </a:extLst>
          </p:cNvPr>
          <p:cNvPicPr>
            <a:picLocks noChangeAspect="1"/>
          </p:cNvPicPr>
          <p:nvPr/>
        </p:nvPicPr>
        <p:blipFill>
          <a:blip r:embed="rId3"/>
          <a:stretch>
            <a:fillRect/>
          </a:stretch>
        </p:blipFill>
        <p:spPr>
          <a:xfrm>
            <a:off x="7055559" y="1655520"/>
            <a:ext cx="1627485" cy="2877160"/>
          </a:xfrm>
          <a:prstGeom prst="rect">
            <a:avLst/>
          </a:prstGeom>
        </p:spPr>
      </p:pic>
    </p:spTree>
    <p:extLst>
      <p:ext uri="{BB962C8B-B14F-4D97-AF65-F5344CB8AC3E}">
        <p14:creationId xmlns:p14="http://schemas.microsoft.com/office/powerpoint/2010/main" val="4170783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91491" y="110836"/>
            <a:ext cx="6761018" cy="1156964"/>
          </a:xfrm>
        </p:spPr>
        <p:txBody>
          <a:bodyPr/>
          <a:lstStyle/>
          <a:p>
            <a:r>
              <a:rPr lang="en-AU" dirty="0">
                <a:solidFill>
                  <a:schemeClr val="bg1"/>
                </a:solidFill>
              </a:rPr>
              <a:t>The Solar System</a:t>
            </a:r>
          </a:p>
        </p:txBody>
      </p:sp>
      <p:sp>
        <p:nvSpPr>
          <p:cNvPr id="5" name="Subtitle 4"/>
          <p:cNvSpPr>
            <a:spLocks noGrp="1"/>
          </p:cNvSpPr>
          <p:nvPr>
            <p:ph type="subTitle" idx="1"/>
          </p:nvPr>
        </p:nvSpPr>
        <p:spPr>
          <a:xfrm>
            <a:off x="1167244" y="4197820"/>
            <a:ext cx="6809510" cy="554290"/>
          </a:xfrm>
        </p:spPr>
        <p:txBody>
          <a:bodyPr/>
          <a:lstStyle/>
          <a:p>
            <a:r>
              <a:rPr lang="en-AU" dirty="0">
                <a:solidFill>
                  <a:schemeClr val="bg1"/>
                </a:solidFill>
              </a:rPr>
              <a:t>By Molli</a:t>
            </a:r>
          </a:p>
        </p:txBody>
      </p:sp>
    </p:spTree>
    <p:extLst>
      <p:ext uri="{BB962C8B-B14F-4D97-AF65-F5344CB8AC3E}">
        <p14:creationId xmlns:p14="http://schemas.microsoft.com/office/powerpoint/2010/main" val="996636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bg1"/>
                </a:solidFill>
              </a:rPr>
              <a:t>Some Facts</a:t>
            </a:r>
          </a:p>
        </p:txBody>
      </p:sp>
      <p:sp>
        <p:nvSpPr>
          <p:cNvPr id="3" name="Content Placeholder 2"/>
          <p:cNvSpPr>
            <a:spLocks noGrp="1"/>
          </p:cNvSpPr>
          <p:nvPr>
            <p:ph idx="1"/>
          </p:nvPr>
        </p:nvSpPr>
        <p:spPr>
          <a:xfrm>
            <a:off x="628650" y="1156855"/>
            <a:ext cx="7886700" cy="3886200"/>
          </a:xfrm>
        </p:spPr>
        <p:txBody>
          <a:bodyPr>
            <a:normAutofit lnSpcReduction="10000"/>
          </a:bodyPr>
          <a:lstStyle/>
          <a:p>
            <a:r>
              <a:rPr lang="en-AU" dirty="0">
                <a:solidFill>
                  <a:schemeClr val="bg1"/>
                </a:solidFill>
                <a:effectLst>
                  <a:outerShdw blurRad="50800" dist="38100" dir="2700000" algn="tl" rotWithShape="0">
                    <a:prstClr val="black">
                      <a:alpha val="40000"/>
                    </a:prstClr>
                  </a:outerShdw>
                </a:effectLst>
              </a:rPr>
              <a:t>The Solar System consists of the Sun, 8 main planets, dwarf planets, moons, asteroids, comets and human rubbish.</a:t>
            </a:r>
          </a:p>
          <a:p>
            <a:r>
              <a:rPr lang="en-AU" dirty="0">
                <a:solidFill>
                  <a:schemeClr val="bg1"/>
                </a:solidFill>
                <a:effectLst>
                  <a:outerShdw blurRad="50800" dist="38100" dir="2700000" algn="tl" rotWithShape="0">
                    <a:prstClr val="black">
                      <a:alpha val="40000"/>
                    </a:prstClr>
                  </a:outerShdw>
                </a:effectLst>
              </a:rPr>
              <a:t>The Solar System was formed approximately 4.6 billion years ago.</a:t>
            </a:r>
          </a:p>
          <a:p>
            <a:r>
              <a:rPr lang="en-AU" dirty="0">
                <a:solidFill>
                  <a:schemeClr val="bg1"/>
                </a:solidFill>
                <a:effectLst>
                  <a:outerShdw blurRad="50800" dist="38100" dir="2700000" algn="tl" rotWithShape="0">
                    <a:prstClr val="black">
                      <a:alpha val="40000"/>
                    </a:prstClr>
                  </a:outerShdw>
                </a:effectLst>
              </a:rPr>
              <a:t>Our Solar System is part of the Milky Way Galaxy.</a:t>
            </a:r>
          </a:p>
          <a:p>
            <a:r>
              <a:rPr lang="en-AU" dirty="0">
                <a:solidFill>
                  <a:schemeClr val="bg1"/>
                </a:solidFill>
                <a:effectLst>
                  <a:outerShdw blurRad="50800" dist="38100" dir="2700000" algn="tl" rotWithShape="0">
                    <a:prstClr val="black">
                      <a:alpha val="40000"/>
                    </a:prstClr>
                  </a:outerShdw>
                </a:effectLst>
              </a:rPr>
              <a:t>The 8 planets are Mercury, Venus, Earth, Mars, Jupiter, Saturn, Uranus and Neptune in order from closest to the Sun to furthest away from the Sun.</a:t>
            </a:r>
          </a:p>
          <a:p>
            <a:r>
              <a:rPr lang="en-AU" dirty="0">
                <a:solidFill>
                  <a:schemeClr val="bg1"/>
                </a:solidFill>
                <a:effectLst>
                  <a:outerShdw blurRad="50800" dist="38100" dir="2700000" algn="tl" rotWithShape="0">
                    <a:prstClr val="black">
                      <a:alpha val="40000"/>
                    </a:prstClr>
                  </a:outerShdw>
                </a:effectLst>
              </a:rPr>
              <a:t>Our Solar System was originally thought to be geocentric (everything orbits the Earth) with many additional loops to compensate for the odd patterns the Sun and planets appeared in the sky until Copernicus’ model helped to discover that our Solar System is actually Heliocentric (everything but the planets’ moons orbits the Sun) in the 16</a:t>
            </a:r>
            <a:r>
              <a:rPr lang="en-AU" baseline="30000" dirty="0">
                <a:solidFill>
                  <a:schemeClr val="bg1"/>
                </a:solidFill>
                <a:effectLst>
                  <a:outerShdw blurRad="50800" dist="38100" dir="2700000" algn="tl" rotWithShape="0">
                    <a:prstClr val="black">
                      <a:alpha val="40000"/>
                    </a:prstClr>
                  </a:outerShdw>
                </a:effectLst>
              </a:rPr>
              <a:t>th</a:t>
            </a:r>
            <a:r>
              <a:rPr lang="en-AU" dirty="0">
                <a:solidFill>
                  <a:schemeClr val="bg1"/>
                </a:solidFill>
                <a:effectLst>
                  <a:outerShdw blurRad="50800" dist="38100" dir="2700000" algn="tl" rotWithShape="0">
                    <a:prstClr val="black">
                      <a:alpha val="40000"/>
                    </a:prstClr>
                  </a:outerShdw>
                </a:effectLst>
              </a:rPr>
              <a:t> Century.</a:t>
            </a:r>
          </a:p>
        </p:txBody>
      </p:sp>
    </p:spTree>
    <p:extLst>
      <p:ext uri="{BB962C8B-B14F-4D97-AF65-F5344CB8AC3E}">
        <p14:creationId xmlns:p14="http://schemas.microsoft.com/office/powerpoint/2010/main" val="8068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bg1"/>
                </a:solidFill>
              </a:rPr>
              <a:t>The Planets</a:t>
            </a:r>
          </a:p>
        </p:txBody>
      </p:sp>
      <p:sp>
        <p:nvSpPr>
          <p:cNvPr id="3" name="Content Placeholder 2"/>
          <p:cNvSpPr>
            <a:spLocks noGrp="1"/>
          </p:cNvSpPr>
          <p:nvPr>
            <p:ph idx="1"/>
          </p:nvPr>
        </p:nvSpPr>
        <p:spPr>
          <a:xfrm>
            <a:off x="628650" y="1268017"/>
            <a:ext cx="7886700" cy="3719945"/>
          </a:xfrm>
        </p:spPr>
        <p:txBody>
          <a:bodyPr>
            <a:normAutofit fontScale="92500" lnSpcReduction="10000"/>
          </a:bodyPr>
          <a:lstStyle/>
          <a:p>
            <a:r>
              <a:rPr lang="en-AU" dirty="0">
                <a:solidFill>
                  <a:schemeClr val="bg1"/>
                </a:solidFill>
                <a:effectLst>
                  <a:outerShdw blurRad="50800" dist="38100" dir="2700000" algn="tl" rotWithShape="0">
                    <a:prstClr val="black">
                      <a:alpha val="40000"/>
                    </a:prstClr>
                  </a:outerShdw>
                </a:effectLst>
              </a:rPr>
              <a:t>The four inner planets of the Solar System are Mercury, Venus, Earth and Mars.</a:t>
            </a:r>
          </a:p>
          <a:p>
            <a:r>
              <a:rPr lang="en-AU" dirty="0">
                <a:solidFill>
                  <a:schemeClr val="bg1"/>
                </a:solidFill>
                <a:effectLst>
                  <a:outerShdw blurRad="50800" dist="38100" dir="2700000" algn="tl" rotWithShape="0">
                    <a:prstClr val="black">
                      <a:alpha val="40000"/>
                    </a:prstClr>
                  </a:outerShdw>
                </a:effectLst>
              </a:rPr>
              <a:t>These are known as terrestrial planets and are primarily composed of rock and metal.</a:t>
            </a:r>
          </a:p>
          <a:p>
            <a:r>
              <a:rPr lang="en-AU" dirty="0">
                <a:solidFill>
                  <a:schemeClr val="bg1"/>
                </a:solidFill>
                <a:effectLst>
                  <a:outerShdw blurRad="50800" dist="38100" dir="2700000" algn="tl" rotWithShape="0">
                    <a:prstClr val="black">
                      <a:alpha val="40000"/>
                    </a:prstClr>
                  </a:outerShdw>
                </a:effectLst>
              </a:rPr>
              <a:t>The four outer planets of the Solar System are Jupiter, Saturn, Uranus and Neptune.</a:t>
            </a:r>
          </a:p>
          <a:p>
            <a:r>
              <a:rPr lang="en-AU" dirty="0">
                <a:solidFill>
                  <a:schemeClr val="bg1"/>
                </a:solidFill>
                <a:effectLst>
                  <a:outerShdw blurRad="50800" dist="38100" dir="2700000" algn="tl" rotWithShape="0">
                    <a:prstClr val="black">
                      <a:alpha val="40000"/>
                    </a:prstClr>
                  </a:outerShdw>
                </a:effectLst>
              </a:rPr>
              <a:t>These are known as gas giants and are substantially larger than the other planets.</a:t>
            </a:r>
          </a:p>
          <a:p>
            <a:r>
              <a:rPr lang="en-AU" dirty="0">
                <a:solidFill>
                  <a:schemeClr val="bg1"/>
                </a:solidFill>
                <a:effectLst>
                  <a:outerShdw blurRad="50800" dist="38100" dir="2700000" algn="tl" rotWithShape="0">
                    <a:prstClr val="black">
                      <a:alpha val="40000"/>
                    </a:prstClr>
                  </a:outerShdw>
                </a:effectLst>
              </a:rPr>
              <a:t>Jupiter and Saturn, the two inner gas giants, are the largest and mainly composed of hydrogen and helium.</a:t>
            </a:r>
          </a:p>
          <a:p>
            <a:r>
              <a:rPr lang="en-AU" dirty="0">
                <a:solidFill>
                  <a:schemeClr val="bg1"/>
                </a:solidFill>
                <a:effectLst>
                  <a:outerShdw blurRad="50800" dist="38100" dir="2700000" algn="tl" rotWithShape="0">
                    <a:prstClr val="black">
                      <a:alpha val="40000"/>
                    </a:prstClr>
                  </a:outerShdw>
                </a:effectLst>
              </a:rPr>
              <a:t>Uranus and Neptune, the two outermost gas giants, are composed largely of ices and are sometimes referred to as the “ice giants”.</a:t>
            </a:r>
          </a:p>
        </p:txBody>
      </p:sp>
    </p:spTree>
    <p:extLst>
      <p:ext uri="{BB962C8B-B14F-4D97-AF65-F5344CB8AC3E}">
        <p14:creationId xmlns:p14="http://schemas.microsoft.com/office/powerpoint/2010/main" val="3080750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bg1"/>
                </a:solidFill>
              </a:rPr>
              <a:t>Dwarf Planets and Moons</a:t>
            </a:r>
          </a:p>
        </p:txBody>
      </p:sp>
      <p:sp>
        <p:nvSpPr>
          <p:cNvPr id="3" name="Content Placeholder 2"/>
          <p:cNvSpPr>
            <a:spLocks noGrp="1"/>
          </p:cNvSpPr>
          <p:nvPr>
            <p:ph idx="1"/>
          </p:nvPr>
        </p:nvSpPr>
        <p:spPr>
          <a:xfrm>
            <a:off x="628650" y="997527"/>
            <a:ext cx="7886700" cy="4045528"/>
          </a:xfrm>
        </p:spPr>
        <p:txBody>
          <a:bodyPr>
            <a:normAutofit/>
          </a:bodyPr>
          <a:lstStyle/>
          <a:p>
            <a:r>
              <a:rPr lang="en-AU" dirty="0">
                <a:solidFill>
                  <a:schemeClr val="bg1"/>
                </a:solidFill>
                <a:effectLst>
                  <a:outerShdw blurRad="50800" dist="38100" dir="2700000" algn="tl" rotWithShape="0">
                    <a:prstClr val="black">
                      <a:alpha val="40000"/>
                    </a:prstClr>
                  </a:outerShdw>
                </a:effectLst>
              </a:rPr>
              <a:t>There are many dwarf planets in our Solar System. They are Ceres, Pluto, Eris, Makemake and Haumea</a:t>
            </a:r>
          </a:p>
          <a:p>
            <a:r>
              <a:rPr lang="en-AU" dirty="0">
                <a:solidFill>
                  <a:schemeClr val="bg1"/>
                </a:solidFill>
                <a:effectLst>
                  <a:outerShdw blurRad="50800" dist="38100" dir="2700000" algn="tl" rotWithShape="0">
                    <a:prstClr val="black">
                      <a:alpha val="40000"/>
                    </a:prstClr>
                  </a:outerShdw>
                </a:effectLst>
              </a:rPr>
              <a:t>Dwarf planets are round in shape, orbit the Sun just like the major planets but are not able to clear their orbital paths so there are no similar objects at roughly the same distance from the Sun. They are much smaller than a planet and even Earth’s moon but they aren’t moons.</a:t>
            </a:r>
          </a:p>
          <a:p>
            <a:r>
              <a:rPr lang="en-AU" dirty="0">
                <a:solidFill>
                  <a:schemeClr val="bg1"/>
                </a:solidFill>
                <a:effectLst>
                  <a:outerShdw blurRad="50800" dist="38100" dir="2700000" algn="tl" rotWithShape="0">
                    <a:prstClr val="black">
                      <a:alpha val="40000"/>
                    </a:prstClr>
                  </a:outerShdw>
                </a:effectLst>
              </a:rPr>
              <a:t>Moons (aka natural satellites) orbit planets and asteroids. They come in many shapes, sizes and types.</a:t>
            </a:r>
          </a:p>
          <a:p>
            <a:r>
              <a:rPr lang="en-AU" dirty="0">
                <a:solidFill>
                  <a:schemeClr val="bg1"/>
                </a:solidFill>
                <a:effectLst>
                  <a:outerShdw blurRad="50800" dist="38100" dir="2700000" algn="tl" rotWithShape="0">
                    <a:prstClr val="black">
                      <a:alpha val="40000"/>
                    </a:prstClr>
                  </a:outerShdw>
                </a:effectLst>
              </a:rPr>
              <a:t>There are many moons in our Solar System including Earth’s moon, Mars’ 2 moons, Jupiter’s 79, Saturn’s 53, Uranus’ 27, Neptune’s 14 and Pluto’s Charon!</a:t>
            </a:r>
          </a:p>
          <a:p>
            <a:endParaRPr lang="en-AU"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829591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bg1"/>
                </a:solidFill>
              </a:rPr>
              <a:t>Comets and Asteroids</a:t>
            </a:r>
            <a:endParaRPr lang="en-AU" dirty="0"/>
          </a:p>
        </p:txBody>
      </p:sp>
      <p:sp>
        <p:nvSpPr>
          <p:cNvPr id="3" name="Content Placeholder 2"/>
          <p:cNvSpPr>
            <a:spLocks noGrp="1"/>
          </p:cNvSpPr>
          <p:nvPr>
            <p:ph idx="1"/>
          </p:nvPr>
        </p:nvSpPr>
        <p:spPr>
          <a:xfrm>
            <a:off x="628650" y="1369219"/>
            <a:ext cx="7886700" cy="3263504"/>
          </a:xfrm>
        </p:spPr>
        <p:txBody>
          <a:bodyPr>
            <a:normAutofit lnSpcReduction="10000"/>
          </a:bodyPr>
          <a:lstStyle/>
          <a:p>
            <a:r>
              <a:rPr lang="en-AU" dirty="0">
                <a:solidFill>
                  <a:schemeClr val="bg1"/>
                </a:solidFill>
                <a:effectLst>
                  <a:outerShdw blurRad="50800" dist="38100" dir="2700000" algn="tl" rotWithShape="0">
                    <a:prstClr val="black">
                      <a:alpha val="40000"/>
                    </a:prstClr>
                  </a:outerShdw>
                </a:effectLst>
              </a:rPr>
              <a:t>Comets, Asteroids and the Meteors that come from them are leftovers from when the Solar System formed 4.6 billion years ago.</a:t>
            </a:r>
          </a:p>
          <a:p>
            <a:r>
              <a:rPr lang="en-AU" dirty="0">
                <a:solidFill>
                  <a:schemeClr val="bg1"/>
                </a:solidFill>
                <a:effectLst>
                  <a:outerShdw blurRad="50800" dist="38100" dir="2700000" algn="tl" rotWithShape="0">
                    <a:prstClr val="black">
                      <a:alpha val="40000"/>
                    </a:prstClr>
                  </a:outerShdw>
                </a:effectLst>
              </a:rPr>
              <a:t>Although planets and moons have changed over this time, comets, meteors and asteroids have not – they are like a fossilised record of planetary evolution.</a:t>
            </a:r>
          </a:p>
          <a:p>
            <a:r>
              <a:rPr lang="en-AU" dirty="0">
                <a:solidFill>
                  <a:schemeClr val="bg1"/>
                </a:solidFill>
                <a:effectLst>
                  <a:outerShdw blurRad="50800" dist="38100" dir="2700000" algn="tl" rotWithShape="0">
                    <a:prstClr val="black">
                      <a:alpha val="40000"/>
                    </a:prstClr>
                  </a:outerShdw>
                </a:effectLst>
              </a:rPr>
              <a:t>There are 795,074 known asteroids and 3,575 known comets.</a:t>
            </a:r>
          </a:p>
          <a:p>
            <a:r>
              <a:rPr lang="en-AU" dirty="0">
                <a:solidFill>
                  <a:schemeClr val="bg1"/>
                </a:solidFill>
              </a:rPr>
              <a:t>Asteroids are made up of metals and rocky material, and comets are made up of ice, dust and rocky material.</a:t>
            </a:r>
            <a:endParaRPr lang="en-AU" dirty="0">
              <a:solidFill>
                <a:schemeClr val="bg1"/>
              </a:solidFill>
              <a:effectLst>
                <a:outerShdw blurRad="50800" dist="38100" dir="2700000" algn="tl" rotWithShape="0">
                  <a:prstClr val="black">
                    <a:alpha val="40000"/>
                  </a:prstClr>
                </a:outerShdw>
              </a:effectLst>
            </a:endParaRPr>
          </a:p>
          <a:p>
            <a:r>
              <a:rPr lang="en-AU" dirty="0">
                <a:solidFill>
                  <a:schemeClr val="bg1"/>
                </a:solidFill>
                <a:effectLst>
                  <a:outerShdw blurRad="50800" dist="38100" dir="2700000" algn="tl" rotWithShape="0">
                    <a:prstClr val="black">
                      <a:alpha val="40000"/>
                    </a:prstClr>
                  </a:outerShdw>
                </a:effectLst>
              </a:rPr>
              <a:t>Between Mars and Jupiter lies the Asteroid belt, home to most of the Solar System’s asteroids.</a:t>
            </a:r>
          </a:p>
        </p:txBody>
      </p:sp>
    </p:spTree>
    <p:extLst>
      <p:ext uri="{BB962C8B-B14F-4D97-AF65-F5344CB8AC3E}">
        <p14:creationId xmlns:p14="http://schemas.microsoft.com/office/powerpoint/2010/main" val="369221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bg1"/>
                </a:solidFill>
              </a:rPr>
              <a:t>Human Rubbish / Space Junk</a:t>
            </a:r>
          </a:p>
        </p:txBody>
      </p:sp>
      <p:sp>
        <p:nvSpPr>
          <p:cNvPr id="3" name="Content Placeholder 2"/>
          <p:cNvSpPr>
            <a:spLocks noGrp="1"/>
          </p:cNvSpPr>
          <p:nvPr>
            <p:ph idx="1"/>
          </p:nvPr>
        </p:nvSpPr>
        <p:spPr/>
        <p:txBody>
          <a:bodyPr/>
          <a:lstStyle/>
          <a:p>
            <a:r>
              <a:rPr lang="en-AU" dirty="0">
                <a:solidFill>
                  <a:schemeClr val="bg1"/>
                </a:solidFill>
                <a:effectLst>
                  <a:outerShdw blurRad="50800" dist="38100" dir="2700000" algn="tl" rotWithShape="0">
                    <a:prstClr val="black">
                      <a:alpha val="40000"/>
                    </a:prstClr>
                  </a:outerShdw>
                </a:effectLst>
              </a:rPr>
              <a:t>Human rubbish/debris (aka Space Junk) is all the unused satellites, parts of rockets and man-made objects remaining in space though they no longer serve any useful purpose.</a:t>
            </a:r>
          </a:p>
          <a:p>
            <a:r>
              <a:rPr lang="en-AU" dirty="0">
                <a:solidFill>
                  <a:schemeClr val="bg1"/>
                </a:solidFill>
                <a:effectLst>
                  <a:outerShdw blurRad="50800" dist="38100" dir="2700000" algn="tl" rotWithShape="0">
                    <a:prstClr val="black">
                      <a:alpha val="40000"/>
                    </a:prstClr>
                  </a:outerShdw>
                </a:effectLst>
              </a:rPr>
              <a:t>Some of it floats free in space but most of it orbits the Earth.</a:t>
            </a:r>
          </a:p>
          <a:p>
            <a:r>
              <a:rPr lang="en-AU" dirty="0">
                <a:solidFill>
                  <a:schemeClr val="bg1"/>
                </a:solidFill>
                <a:effectLst>
                  <a:outerShdw blurRad="50800" dist="38100" dir="2700000" algn="tl" rotWithShape="0">
                    <a:prstClr val="black">
                      <a:alpha val="40000"/>
                    </a:prstClr>
                  </a:outerShdw>
                </a:effectLst>
              </a:rPr>
              <a:t>It is estimated that there are hundreds of millions of pieces of space junk floating in our Solar System.</a:t>
            </a:r>
          </a:p>
          <a:p>
            <a:r>
              <a:rPr lang="en-AU" dirty="0">
                <a:solidFill>
                  <a:schemeClr val="bg1"/>
                </a:solidFill>
                <a:effectLst>
                  <a:outerShdw blurRad="50800" dist="38100" dir="2700000" algn="tl" rotWithShape="0">
                    <a:prstClr val="black">
                      <a:alpha val="40000"/>
                    </a:prstClr>
                  </a:outerShdw>
                </a:effectLst>
              </a:rPr>
              <a:t>Some are as big as trucks and others are as small as a flake of paint.</a:t>
            </a:r>
          </a:p>
          <a:p>
            <a:r>
              <a:rPr lang="en-AU" dirty="0">
                <a:solidFill>
                  <a:schemeClr val="bg1"/>
                </a:solidFill>
                <a:effectLst>
                  <a:outerShdw blurRad="50800" dist="38100" dir="2700000" algn="tl" rotWithShape="0">
                    <a:prstClr val="black">
                      <a:alpha val="40000"/>
                    </a:prstClr>
                  </a:outerShdw>
                </a:effectLst>
              </a:rPr>
              <a:t>They orbit the Earth at speeds up to 36,000km/h.</a:t>
            </a:r>
          </a:p>
        </p:txBody>
      </p:sp>
    </p:spTree>
    <p:extLst>
      <p:ext uri="{BB962C8B-B14F-4D97-AF65-F5344CB8AC3E}">
        <p14:creationId xmlns:p14="http://schemas.microsoft.com/office/powerpoint/2010/main" val="385384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bg1"/>
                </a:solidFill>
              </a:rPr>
              <a:t>References</a:t>
            </a:r>
          </a:p>
        </p:txBody>
      </p:sp>
      <p:sp>
        <p:nvSpPr>
          <p:cNvPr id="3" name="Content Placeholder 2"/>
          <p:cNvSpPr>
            <a:spLocks noGrp="1"/>
          </p:cNvSpPr>
          <p:nvPr>
            <p:ph idx="1"/>
          </p:nvPr>
        </p:nvSpPr>
        <p:spPr>
          <a:xfrm>
            <a:off x="628650" y="1025237"/>
            <a:ext cx="7886700" cy="3913908"/>
          </a:xfrm>
          <a:ln>
            <a:noFill/>
          </a:ln>
        </p:spPr>
        <p:txBody>
          <a:bodyPr>
            <a:normAutofit/>
          </a:bodyPr>
          <a:lstStyle/>
          <a:p>
            <a:r>
              <a:rPr lang="en-AU" sz="1950" dirty="0">
                <a:solidFill>
                  <a:schemeClr val="bg1"/>
                </a:solidFill>
                <a:effectLst>
                  <a:outerShdw blurRad="50800" dist="38100" dir="2700000" algn="tl" rotWithShape="0">
                    <a:prstClr val="black">
                      <a:alpha val="40000"/>
                    </a:prstClr>
                  </a:outerShdw>
                </a:effectLst>
                <a:hlinkClick r:id="rId2"/>
              </a:rPr>
              <a:t>https://space-facts.com/solar-system/</a:t>
            </a:r>
            <a:endParaRPr lang="en-AU" sz="1950" dirty="0">
              <a:solidFill>
                <a:schemeClr val="bg1"/>
              </a:solidFill>
              <a:effectLst>
                <a:outerShdw blurRad="50800" dist="38100" dir="2700000" algn="tl" rotWithShape="0">
                  <a:prstClr val="black">
                    <a:alpha val="40000"/>
                  </a:prstClr>
                </a:outerShdw>
              </a:effectLst>
            </a:endParaRPr>
          </a:p>
          <a:p>
            <a:r>
              <a:rPr lang="en-AU" sz="1950" dirty="0">
                <a:solidFill>
                  <a:schemeClr val="bg1"/>
                </a:solidFill>
                <a:effectLst>
                  <a:outerShdw blurRad="50800" dist="38100" dir="2700000" algn="tl" rotWithShape="0">
                    <a:prstClr val="black">
                      <a:alpha val="40000"/>
                    </a:prstClr>
                  </a:outerShdw>
                </a:effectLst>
                <a:hlinkClick r:id="rId3"/>
              </a:rPr>
              <a:t>https://en.wikipedia.org/wiki/Heliocentrism</a:t>
            </a:r>
            <a:endParaRPr lang="en-AU" sz="1950" dirty="0">
              <a:solidFill>
                <a:schemeClr val="bg1"/>
              </a:solidFill>
              <a:effectLst>
                <a:outerShdw blurRad="50800" dist="38100" dir="2700000" algn="tl" rotWithShape="0">
                  <a:prstClr val="black">
                    <a:alpha val="40000"/>
                  </a:prstClr>
                </a:outerShdw>
              </a:effectLst>
            </a:endParaRPr>
          </a:p>
          <a:p>
            <a:r>
              <a:rPr lang="en-AU" sz="1950" dirty="0">
                <a:solidFill>
                  <a:schemeClr val="bg1"/>
                </a:solidFill>
                <a:effectLst>
                  <a:outerShdw blurRad="50800" dist="38100" dir="2700000" algn="tl" rotWithShape="0">
                    <a:prstClr val="black">
                      <a:alpha val="40000"/>
                    </a:prstClr>
                  </a:outerShdw>
                </a:effectLst>
                <a:hlinkClick r:id="rId4"/>
              </a:rPr>
              <a:t>https://www.jpl.nasa.gov/infographics/infographic.view.php?id=11268</a:t>
            </a:r>
            <a:endParaRPr lang="en-AU" sz="1950" dirty="0">
              <a:solidFill>
                <a:schemeClr val="bg1"/>
              </a:solidFill>
              <a:effectLst>
                <a:outerShdw blurRad="50800" dist="38100" dir="2700000" algn="tl" rotWithShape="0">
                  <a:prstClr val="black">
                    <a:alpha val="40000"/>
                  </a:prstClr>
                </a:outerShdw>
              </a:effectLst>
            </a:endParaRPr>
          </a:p>
          <a:p>
            <a:r>
              <a:rPr lang="en-AU" sz="1950" dirty="0">
                <a:solidFill>
                  <a:schemeClr val="bg1"/>
                </a:solidFill>
                <a:effectLst>
                  <a:outerShdw blurRad="50800" dist="38100" dir="2700000" algn="tl" rotWithShape="0">
                    <a:prstClr val="black">
                      <a:alpha val="40000"/>
                    </a:prstClr>
                  </a:outerShdw>
                </a:effectLst>
                <a:hlinkClick r:id="rId5"/>
              </a:rPr>
              <a:t>https://solarsystem.nasa.gov/moons/overview/</a:t>
            </a:r>
            <a:endParaRPr lang="en-AU" sz="1950" dirty="0">
              <a:solidFill>
                <a:schemeClr val="bg1"/>
              </a:solidFill>
              <a:effectLst>
                <a:outerShdw blurRad="50800" dist="38100" dir="2700000" algn="tl" rotWithShape="0">
                  <a:prstClr val="black">
                    <a:alpha val="40000"/>
                  </a:prstClr>
                </a:outerShdw>
              </a:effectLst>
            </a:endParaRPr>
          </a:p>
          <a:p>
            <a:r>
              <a:rPr lang="en-AU" sz="1950" dirty="0">
                <a:solidFill>
                  <a:schemeClr val="bg1"/>
                </a:solidFill>
                <a:effectLst>
                  <a:outerShdw blurRad="50800" dist="38100" dir="2700000" algn="tl" rotWithShape="0">
                    <a:prstClr val="black">
                      <a:alpha val="40000"/>
                    </a:prstClr>
                  </a:outerShdw>
                </a:effectLst>
                <a:hlinkClick r:id="rId6"/>
              </a:rPr>
              <a:t>https://spaceplace.nasa.gov/how-many-moons/en/</a:t>
            </a:r>
            <a:endParaRPr lang="en-AU" sz="1950" dirty="0">
              <a:solidFill>
                <a:schemeClr val="bg1"/>
              </a:solidFill>
              <a:effectLst>
                <a:outerShdw blurRad="50800" dist="38100" dir="2700000" algn="tl" rotWithShape="0">
                  <a:prstClr val="black">
                    <a:alpha val="40000"/>
                  </a:prstClr>
                </a:outerShdw>
              </a:effectLst>
            </a:endParaRPr>
          </a:p>
          <a:p>
            <a:r>
              <a:rPr lang="en-AU" sz="1950" dirty="0">
                <a:solidFill>
                  <a:schemeClr val="bg1"/>
                </a:solidFill>
                <a:effectLst>
                  <a:outerShdw blurRad="50800" dist="38100" dir="2700000" algn="tl" rotWithShape="0">
                    <a:prstClr val="black">
                      <a:alpha val="40000"/>
                    </a:prstClr>
                  </a:outerShdw>
                </a:effectLst>
                <a:hlinkClick r:id="rId7"/>
              </a:rPr>
              <a:t>https://solarsystem.nasa.gov/asteroids-comets-and-meteors/overview/</a:t>
            </a:r>
            <a:endParaRPr lang="en-AU" sz="1950" dirty="0">
              <a:solidFill>
                <a:schemeClr val="bg1"/>
              </a:solidFill>
              <a:effectLst>
                <a:outerShdw blurRad="50800" dist="38100" dir="2700000" algn="tl" rotWithShape="0">
                  <a:prstClr val="black">
                    <a:alpha val="40000"/>
                  </a:prstClr>
                </a:outerShdw>
              </a:effectLst>
            </a:endParaRPr>
          </a:p>
          <a:p>
            <a:r>
              <a:rPr lang="en-AU" sz="1950" dirty="0">
                <a:solidFill>
                  <a:schemeClr val="bg1"/>
                </a:solidFill>
                <a:effectLst>
                  <a:outerShdw blurRad="50800" dist="38100" dir="2700000" algn="tl" rotWithShape="0">
                    <a:prstClr val="black">
                      <a:alpha val="40000"/>
                    </a:prstClr>
                  </a:outerShdw>
                </a:effectLst>
                <a:hlinkClick r:id="rId8"/>
              </a:rPr>
              <a:t>http://coolcosmos.ipac.caltech.edu/ask/181-What-is-the-difference-between-an-asteroid-and-a-comet-</a:t>
            </a:r>
            <a:endParaRPr lang="en-AU" sz="1950" dirty="0">
              <a:solidFill>
                <a:schemeClr val="bg1"/>
              </a:solidFill>
              <a:effectLst>
                <a:outerShdw blurRad="50800" dist="38100" dir="2700000" algn="tl" rotWithShape="0">
                  <a:prstClr val="black">
                    <a:alpha val="40000"/>
                  </a:prstClr>
                </a:outerShdw>
              </a:effectLst>
            </a:endParaRPr>
          </a:p>
          <a:p>
            <a:r>
              <a:rPr lang="en-AU" sz="1950" dirty="0">
                <a:solidFill>
                  <a:schemeClr val="bg1"/>
                </a:solidFill>
                <a:effectLst>
                  <a:outerShdw blurRad="50800" dist="38100" dir="2700000" algn="tl" rotWithShape="0">
                    <a:prstClr val="black">
                      <a:alpha val="40000"/>
                    </a:prstClr>
                  </a:outerShdw>
                </a:effectLst>
                <a:hlinkClick r:id="rId9"/>
              </a:rPr>
              <a:t>http://coolcosmos.ipac.caltech.edu/ask/185-What-is-the-asteroid-belt-</a:t>
            </a:r>
            <a:endParaRPr lang="en-AU" sz="1950" dirty="0">
              <a:solidFill>
                <a:schemeClr val="bg1"/>
              </a:solidFill>
              <a:effectLst>
                <a:outerShdw blurRad="50800" dist="38100" dir="2700000" algn="tl" rotWithShape="0">
                  <a:prstClr val="black">
                    <a:alpha val="40000"/>
                  </a:prstClr>
                </a:outerShdw>
              </a:effectLst>
            </a:endParaRPr>
          </a:p>
          <a:p>
            <a:r>
              <a:rPr lang="en-AU" sz="1950" dirty="0">
                <a:solidFill>
                  <a:schemeClr val="bg1"/>
                </a:solidFill>
                <a:effectLst>
                  <a:outerShdw blurRad="50800" dist="38100" dir="2700000" algn="tl" rotWithShape="0">
                    <a:prstClr val="black">
                      <a:alpha val="40000"/>
                    </a:prstClr>
                  </a:outerShdw>
                </a:effectLst>
                <a:hlinkClick r:id="rId10"/>
              </a:rPr>
              <a:t>https://starchild.gsfc.nasa.gov/docs/StarChild/questions/question22.html</a:t>
            </a:r>
            <a:endParaRPr lang="en-AU" sz="1950"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8403268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Order0 xmlns="373c526a-03eb-4205-a804-442bc0e9988d" xsi:nil="true"/>
    <DocumentStatus xmlns="373c526a-03eb-4205-a804-442bc0e9988d" xsi:nil="true"/>
    <Year xmlns="373c526a-03eb-4205-a804-442bc0e9988d" xsi:nil="true"/>
    <DocumentType xmlns="373c526a-03eb-4205-a804-442bc0e9988d" xsi:nil="true"/>
    <Dateandtime xmlns="373c526a-03eb-4205-a804-442bc0e9988d" xsi:nil="true"/>
    <lcf76f155ced4ddcb4097134ff3c332f xmlns="373c526a-03eb-4205-a804-442bc0e9988d">
      <Terms xmlns="http://schemas.microsoft.com/office/infopath/2007/PartnerControls"/>
    </lcf76f155ced4ddcb4097134ff3c332f>
    <TaxCatchAll xmlns="7ff61ff8-ed25-4654-85c4-ddf817f978b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A57F6FE4634548AAC95EB7A6349F6B" ma:contentTypeVersion="25" ma:contentTypeDescription="Create a new document." ma:contentTypeScope="" ma:versionID="e2d22ed767b4645796d1ffb8fd031a08">
  <xsd:schema xmlns:xsd="http://www.w3.org/2001/XMLSchema" xmlns:xs="http://www.w3.org/2001/XMLSchema" xmlns:p="http://schemas.microsoft.com/office/2006/metadata/properties" xmlns:ns2="373c526a-03eb-4205-a804-442bc0e9988d" xmlns:ns3="7ff61ff8-ed25-4654-85c4-ddf817f978b1" targetNamespace="http://schemas.microsoft.com/office/2006/metadata/properties" ma:root="true" ma:fieldsID="92030c1fe64cb2f5b96ea544b1a7e80f" ns2:_="" ns3:_="">
    <xsd:import namespace="373c526a-03eb-4205-a804-442bc0e9988d"/>
    <xsd:import namespace="7ff61ff8-ed25-4654-85c4-ddf817f978b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AutoTags" minOccurs="0"/>
                <xsd:element ref="ns2:MediaServiceOCR" minOccurs="0"/>
                <xsd:element ref="ns2:MediaServiceDateTaken" minOccurs="0"/>
                <xsd:element ref="ns2:MediaServiceLocation" minOccurs="0"/>
                <xsd:element ref="ns2:MediaServiceAutoKeyPoints" minOccurs="0"/>
                <xsd:element ref="ns2:MediaServiceKeyPoints" minOccurs="0"/>
                <xsd:element ref="ns2:Order0" minOccurs="0"/>
                <xsd:element ref="ns2:DocumentType" minOccurs="0"/>
                <xsd:element ref="ns2:Year" minOccurs="0"/>
                <xsd:element ref="ns2:DocumentStatus" minOccurs="0"/>
                <xsd:element ref="ns2:MediaLengthInSeconds" minOccurs="0"/>
                <xsd:element ref="ns2:Dateandtim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3c526a-03eb-4205-a804-442bc0e998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description="" ma:indexed="true"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Order0" ma:index="20" nillable="true" ma:displayName="Order" ma:format="Dropdown" ma:internalName="Order0" ma:percentage="FALSE">
      <xsd:simpleType>
        <xsd:restriction base="dms:Number"/>
      </xsd:simpleType>
    </xsd:element>
    <xsd:element name="DocumentType" ma:index="21" nillable="true" ma:displayName="Document" ma:format="Dropdown" ma:internalName="DocumentType">
      <xsd:simpleType>
        <xsd:restriction base="dms:Choice">
          <xsd:enumeration value="Finance"/>
          <xsd:enumeration value="Leaders"/>
          <xsd:enumeration value="Support Group"/>
          <xsd:enumeration value="District Events"/>
          <xsd:enumeration value="Awards"/>
          <xsd:enumeration value="Region Meetings"/>
          <xsd:enumeration value="Recruitment and Marketing"/>
          <xsd:enumeration value="Region Property"/>
          <xsd:enumeration value="People Management"/>
          <xsd:enumeration value="General Correspondence"/>
          <xsd:enumeration value="Choice 11"/>
        </xsd:restriction>
      </xsd:simpleType>
    </xsd:element>
    <xsd:element name="Year" ma:index="22" nillable="true" ma:displayName="Month/Year" ma:format="Dropdown" ma:internalName="Year">
      <xsd:simpleType>
        <xsd:restriction base="dms:Text">
          <xsd:maxLength value="255"/>
        </xsd:restriction>
      </xsd:simpleType>
    </xsd:element>
    <xsd:element name="DocumentStatus" ma:index="23" nillable="true" ma:displayName="Document Status" ma:format="Dropdown" ma:internalName="DocumentStatus">
      <xsd:simpleType>
        <xsd:restriction base="dms:Choice">
          <xsd:enumeration value="Agenda"/>
          <xsd:enumeration value="Minutes"/>
          <xsd:enumeration value="Signed document"/>
          <xsd:enumeration value="Unsigned document"/>
          <xsd:enumeration value="Resolved"/>
          <xsd:enumeration value="Outstanding"/>
        </xsd:restriction>
      </xsd:simpleType>
    </xsd:element>
    <xsd:element name="MediaLengthInSeconds" ma:index="24" nillable="true" ma:displayName="Length (seconds)" ma:internalName="MediaLengthInSeconds" ma:readOnly="true">
      <xsd:simpleType>
        <xsd:restriction base="dms:Unknown"/>
      </xsd:simpleType>
    </xsd:element>
    <xsd:element name="Dateandtime" ma:index="25" nillable="true" ma:displayName="Date and time" ma:format="DateOnly" ma:internalName="Dateandtime">
      <xsd:simpleType>
        <xsd:restriction base="dms:DateTime"/>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eb003736-b1c8-4c84-86e9-d4a912e2e8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ff61ff8-ed25-4654-85c4-ddf817f978b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8" nillable="true" ma:displayName="Taxonomy Catch All Column" ma:hidden="true" ma:list="{bf1c3564-7f25-4b8d-b0cf-4a4a13ca6b47}" ma:internalName="TaxCatchAll" ma:showField="CatchAllData" ma:web="7ff61ff8-ed25-4654-85c4-ddf817f978b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F25C47-4EEF-4964-80B2-CF0CF3F2D7DE}">
  <ds:schemaRefs>
    <ds:schemaRef ds:uri="http://schemas.microsoft.com/sharepoint/v3/contenttype/forms"/>
  </ds:schemaRefs>
</ds:datastoreItem>
</file>

<file path=customXml/itemProps2.xml><?xml version="1.0" encoding="utf-8"?>
<ds:datastoreItem xmlns:ds="http://schemas.openxmlformats.org/officeDocument/2006/customXml" ds:itemID="{70387514-1243-4028-A305-DBD4B0813B77}">
  <ds:schemaRefs>
    <ds:schemaRef ds:uri="http://schemas.microsoft.com/office/2006/metadata/properties"/>
    <ds:schemaRef ds:uri="http://schemas.microsoft.com/office/infopath/2007/PartnerControls"/>
    <ds:schemaRef ds:uri="373c526a-03eb-4205-a804-442bc0e9988d"/>
    <ds:schemaRef ds:uri="7ff61ff8-ed25-4654-85c4-ddf817f978b1"/>
  </ds:schemaRefs>
</ds:datastoreItem>
</file>

<file path=customXml/itemProps3.xml><?xml version="1.0" encoding="utf-8"?>
<ds:datastoreItem xmlns:ds="http://schemas.openxmlformats.org/officeDocument/2006/customXml" ds:itemID="{C0388278-4ADE-4C81-B00E-CC7B80C439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3c526a-03eb-4205-a804-442bc0e9988d"/>
    <ds:schemaRef ds:uri="7ff61ff8-ed25-4654-85c4-ddf817f978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1220</Words>
  <Application>Microsoft Office PowerPoint</Application>
  <PresentationFormat>On-screen Show (16:9)</PresentationFormat>
  <Paragraphs>94</Paragraphs>
  <Slides>14</Slides>
  <Notes>8</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Theme</vt:lpstr>
      <vt:lpstr>1_Office Theme</vt:lpstr>
      <vt:lpstr>QANTLL 12: Out of this World! </vt:lpstr>
      <vt:lpstr>What did you dress as?</vt:lpstr>
      <vt:lpstr>The Solar System</vt:lpstr>
      <vt:lpstr>Some Facts</vt:lpstr>
      <vt:lpstr>The Planets</vt:lpstr>
      <vt:lpstr>Dwarf Planets and Moons</vt:lpstr>
      <vt:lpstr>Comets and Asteroids</vt:lpstr>
      <vt:lpstr>Human Rubbish / Space Junk</vt:lpstr>
      <vt:lpstr>References</vt:lpstr>
      <vt:lpstr>The Chat Challenge</vt:lpstr>
      <vt:lpstr>Time to Draw</vt:lpstr>
      <vt:lpstr>Learn the Order of the Planets</vt:lpstr>
      <vt:lpstr>Let’s Make Up a Story . . .</vt:lpstr>
      <vt:lpstr>Want more? Outer Space Badge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QANTLL 12: Out of this World! </dc:title>
  <dc:creator/>
  <cp:lastModifiedBy/>
  <cp:revision>5</cp:revision>
  <dcterms:created xsi:type="dcterms:W3CDTF">2017-08-01T15:40:51Z</dcterms:created>
  <dcterms:modified xsi:type="dcterms:W3CDTF">2022-11-13T15:54:53Z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0x01010063A57F6FE4634548AAC95EB7A6349F6B</vt:lpwstr>
  </property>
</Properties>
</file>